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257" r:id="rId3"/>
    <p:sldId id="258" r:id="rId4"/>
    <p:sldId id="271" r:id="rId5"/>
    <p:sldId id="259" r:id="rId6"/>
    <p:sldId id="260" r:id="rId7"/>
    <p:sldId id="268" r:id="rId8"/>
    <p:sldId id="262" r:id="rId9"/>
    <p:sldId id="261" r:id="rId10"/>
    <p:sldId id="269" r:id="rId11"/>
    <p:sldId id="263" r:id="rId12"/>
    <p:sldId id="270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83490-E335-4C95-84CA-76C414FB29E6}" v="1" dt="2022-01-19T13:14:06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0717" autoAdjust="0"/>
  </p:normalViewPr>
  <p:slideViewPr>
    <p:cSldViewPr snapToGrid="0">
      <p:cViewPr varScale="1">
        <p:scale>
          <a:sx n="103" d="100"/>
          <a:sy n="103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, Jan van den" userId="31d60bac-54bb-4e56-9517-5c1b6ae54aff" providerId="ADAL" clId="{22B83490-E335-4C95-84CA-76C414FB29E6}"/>
    <pc:docChg chg="custSel modSld sldOrd">
      <pc:chgData name="Berg, Jan van den" userId="31d60bac-54bb-4e56-9517-5c1b6ae54aff" providerId="ADAL" clId="{22B83490-E335-4C95-84CA-76C414FB29E6}" dt="2022-01-19T13:18:51.353" v="443" actId="20577"/>
      <pc:docMkLst>
        <pc:docMk/>
      </pc:docMkLst>
      <pc:sldChg chg="modSp mod">
        <pc:chgData name="Berg, Jan van den" userId="31d60bac-54bb-4e56-9517-5c1b6ae54aff" providerId="ADAL" clId="{22B83490-E335-4C95-84CA-76C414FB29E6}" dt="2022-01-19T13:01:53.093" v="2" actId="20577"/>
        <pc:sldMkLst>
          <pc:docMk/>
          <pc:sldMk cId="1782877250" sldId="256"/>
        </pc:sldMkLst>
        <pc:spChg chg="mod">
          <ac:chgData name="Berg, Jan van den" userId="31d60bac-54bb-4e56-9517-5c1b6ae54aff" providerId="ADAL" clId="{22B83490-E335-4C95-84CA-76C414FB29E6}" dt="2022-01-19T13:01:53.093" v="2" actId="20577"/>
          <ac:spMkLst>
            <pc:docMk/>
            <pc:sldMk cId="1782877250" sldId="256"/>
            <ac:spMk id="2" creationId="{54B57F6F-A367-4917-B59E-60818E5F6AE8}"/>
          </ac:spMkLst>
        </pc:spChg>
        <pc:picChg chg="mod">
          <ac:chgData name="Berg, Jan van den" userId="31d60bac-54bb-4e56-9517-5c1b6ae54aff" providerId="ADAL" clId="{22B83490-E335-4C95-84CA-76C414FB29E6}" dt="2022-01-16T12:26:10.306" v="0" actId="1076"/>
          <ac:picMkLst>
            <pc:docMk/>
            <pc:sldMk cId="1782877250" sldId="256"/>
            <ac:picMk id="11" creationId="{7B151A13-E376-4077-B458-89231A9DF39A}"/>
          </ac:picMkLst>
        </pc:picChg>
      </pc:sldChg>
      <pc:sldChg chg="modSp mod">
        <pc:chgData name="Berg, Jan van den" userId="31d60bac-54bb-4e56-9517-5c1b6ae54aff" providerId="ADAL" clId="{22B83490-E335-4C95-84CA-76C414FB29E6}" dt="2022-01-19T13:02:02.913" v="4" actId="5793"/>
        <pc:sldMkLst>
          <pc:docMk/>
          <pc:sldMk cId="717010928" sldId="258"/>
        </pc:sldMkLst>
        <pc:spChg chg="mod">
          <ac:chgData name="Berg, Jan van den" userId="31d60bac-54bb-4e56-9517-5c1b6ae54aff" providerId="ADAL" clId="{22B83490-E335-4C95-84CA-76C414FB29E6}" dt="2022-01-19T13:02:02.913" v="4" actId="5793"/>
          <ac:spMkLst>
            <pc:docMk/>
            <pc:sldMk cId="717010928" sldId="258"/>
            <ac:spMk id="5" creationId="{B59AEE6F-4FD6-4207-9909-2BFB2DA88BAB}"/>
          </ac:spMkLst>
        </pc:spChg>
      </pc:sldChg>
      <pc:sldChg chg="ord">
        <pc:chgData name="Berg, Jan van den" userId="31d60bac-54bb-4e56-9517-5c1b6ae54aff" providerId="ADAL" clId="{22B83490-E335-4C95-84CA-76C414FB29E6}" dt="2022-01-19T13:16:02.385" v="440"/>
        <pc:sldMkLst>
          <pc:docMk/>
          <pc:sldMk cId="1116792294" sldId="259"/>
        </pc:sldMkLst>
      </pc:sldChg>
      <pc:sldChg chg="addSp delSp modSp mod">
        <pc:chgData name="Berg, Jan van den" userId="31d60bac-54bb-4e56-9517-5c1b6ae54aff" providerId="ADAL" clId="{22B83490-E335-4C95-84CA-76C414FB29E6}" dt="2022-01-19T13:09:06.996" v="12" actId="14100"/>
        <pc:sldMkLst>
          <pc:docMk/>
          <pc:sldMk cId="4238854104" sldId="260"/>
        </pc:sldMkLst>
        <pc:spChg chg="mod">
          <ac:chgData name="Berg, Jan van den" userId="31d60bac-54bb-4e56-9517-5c1b6ae54aff" providerId="ADAL" clId="{22B83490-E335-4C95-84CA-76C414FB29E6}" dt="2022-01-19T13:09:03.264" v="10" actId="20577"/>
          <ac:spMkLst>
            <pc:docMk/>
            <pc:sldMk cId="4238854104" sldId="260"/>
            <ac:spMk id="2" creationId="{C91E2CBE-2AF0-47B3-8474-733BD11D07A9}"/>
          </ac:spMkLst>
        </pc:spChg>
        <pc:spChg chg="add del mod">
          <ac:chgData name="Berg, Jan van den" userId="31d60bac-54bb-4e56-9517-5c1b6ae54aff" providerId="ADAL" clId="{22B83490-E335-4C95-84CA-76C414FB29E6}" dt="2022-01-19T13:08:59.545" v="8" actId="478"/>
          <ac:spMkLst>
            <pc:docMk/>
            <pc:sldMk cId="4238854104" sldId="260"/>
            <ac:spMk id="8" creationId="{2AB986EB-EDE0-48FB-83CE-14F1BD70B216}"/>
          </ac:spMkLst>
        </pc:spChg>
        <pc:picChg chg="del">
          <ac:chgData name="Berg, Jan van den" userId="31d60bac-54bb-4e56-9517-5c1b6ae54aff" providerId="ADAL" clId="{22B83490-E335-4C95-84CA-76C414FB29E6}" dt="2022-01-19T13:08:53.670" v="7" actId="478"/>
          <ac:picMkLst>
            <pc:docMk/>
            <pc:sldMk cId="4238854104" sldId="260"/>
            <ac:picMk id="5" creationId="{2356B516-9BC0-4D60-B54E-9FB0711EAF1F}"/>
          </ac:picMkLst>
        </pc:picChg>
        <pc:picChg chg="add mod">
          <ac:chgData name="Berg, Jan van den" userId="31d60bac-54bb-4e56-9517-5c1b6ae54aff" providerId="ADAL" clId="{22B83490-E335-4C95-84CA-76C414FB29E6}" dt="2022-01-19T13:09:06.996" v="12" actId="14100"/>
          <ac:picMkLst>
            <pc:docMk/>
            <pc:sldMk cId="4238854104" sldId="260"/>
            <ac:picMk id="6" creationId="{64EF1C33-E3F9-497E-B16F-C57541C41D9D}"/>
          </ac:picMkLst>
        </pc:picChg>
      </pc:sldChg>
      <pc:sldChg chg="addSp modSp mod modAnim">
        <pc:chgData name="Berg, Jan van den" userId="31d60bac-54bb-4e56-9517-5c1b6ae54aff" providerId="ADAL" clId="{22B83490-E335-4C95-84CA-76C414FB29E6}" dt="2022-01-19T13:14:06.656" v="425"/>
        <pc:sldMkLst>
          <pc:docMk/>
          <pc:sldMk cId="1006946152" sldId="261"/>
        </pc:sldMkLst>
        <pc:spChg chg="mod">
          <ac:chgData name="Berg, Jan van den" userId="31d60bac-54bb-4e56-9517-5c1b6ae54aff" providerId="ADAL" clId="{22B83490-E335-4C95-84CA-76C414FB29E6}" dt="2022-01-19T13:12:25.672" v="245" actId="20577"/>
          <ac:spMkLst>
            <pc:docMk/>
            <pc:sldMk cId="1006946152" sldId="261"/>
            <ac:spMk id="3" creationId="{3CA47328-7FFD-438A-B89E-99EACFF3EBE3}"/>
          </ac:spMkLst>
        </pc:spChg>
        <pc:spChg chg="add mod">
          <ac:chgData name="Berg, Jan van den" userId="31d60bac-54bb-4e56-9517-5c1b6ae54aff" providerId="ADAL" clId="{22B83490-E335-4C95-84CA-76C414FB29E6}" dt="2022-01-19T13:13:59.351" v="424" actId="20577"/>
          <ac:spMkLst>
            <pc:docMk/>
            <pc:sldMk cId="1006946152" sldId="261"/>
            <ac:spMk id="4" creationId="{B2371654-C9CB-48DB-9CE1-26AF66AE0138}"/>
          </ac:spMkLst>
        </pc:spChg>
      </pc:sldChg>
      <pc:sldChg chg="modSp mod">
        <pc:chgData name="Berg, Jan van den" userId="31d60bac-54bb-4e56-9517-5c1b6ae54aff" providerId="ADAL" clId="{22B83490-E335-4C95-84CA-76C414FB29E6}" dt="2022-01-19T13:18:51.353" v="443" actId="20577"/>
        <pc:sldMkLst>
          <pc:docMk/>
          <pc:sldMk cId="576570723" sldId="262"/>
        </pc:sldMkLst>
        <pc:spChg chg="mod">
          <ac:chgData name="Berg, Jan van den" userId="31d60bac-54bb-4e56-9517-5c1b6ae54aff" providerId="ADAL" clId="{22B83490-E335-4C95-84CA-76C414FB29E6}" dt="2022-01-19T13:18:51.353" v="443" actId="20577"/>
          <ac:spMkLst>
            <pc:docMk/>
            <pc:sldMk cId="576570723" sldId="262"/>
            <ac:spMk id="3" creationId="{5DE9BA15-6777-4D75-8982-C6D87853D3AE}"/>
          </ac:spMkLst>
        </pc:spChg>
      </pc:sldChg>
      <pc:sldChg chg="modSp mod">
        <pc:chgData name="Berg, Jan van den" userId="31d60bac-54bb-4e56-9517-5c1b6ae54aff" providerId="ADAL" clId="{22B83490-E335-4C95-84CA-76C414FB29E6}" dt="2022-01-19T13:11:55.033" v="204" actId="1076"/>
        <pc:sldMkLst>
          <pc:docMk/>
          <pc:sldMk cId="3514697353" sldId="269"/>
        </pc:sldMkLst>
        <pc:spChg chg="mod">
          <ac:chgData name="Berg, Jan van den" userId="31d60bac-54bb-4e56-9517-5c1b6ae54aff" providerId="ADAL" clId="{22B83490-E335-4C95-84CA-76C414FB29E6}" dt="2022-01-19T13:11:50.201" v="203" actId="20577"/>
          <ac:spMkLst>
            <pc:docMk/>
            <pc:sldMk cId="3514697353" sldId="269"/>
            <ac:spMk id="3" creationId="{382CD04F-249C-4EE9-A6B4-1A2986C884DB}"/>
          </ac:spMkLst>
        </pc:spChg>
        <pc:spChg chg="mod">
          <ac:chgData name="Berg, Jan van den" userId="31d60bac-54bb-4e56-9517-5c1b6ae54aff" providerId="ADAL" clId="{22B83490-E335-4C95-84CA-76C414FB29E6}" dt="2022-01-19T13:11:21.626" v="178" actId="1076"/>
          <ac:spMkLst>
            <pc:docMk/>
            <pc:sldMk cId="3514697353" sldId="269"/>
            <ac:spMk id="4" creationId="{D8AC35A0-B675-4239-B55E-BB116576F0D7}"/>
          </ac:spMkLst>
        </pc:spChg>
        <pc:spChg chg="mod">
          <ac:chgData name="Berg, Jan van den" userId="31d60bac-54bb-4e56-9517-5c1b6ae54aff" providerId="ADAL" clId="{22B83490-E335-4C95-84CA-76C414FB29E6}" dt="2022-01-19T13:11:55.033" v="204" actId="1076"/>
          <ac:spMkLst>
            <pc:docMk/>
            <pc:sldMk cId="3514697353" sldId="269"/>
            <ac:spMk id="5" creationId="{4F43DC28-E3E7-4E32-AD9C-8EFD9ABFE12E}"/>
          </ac:spMkLst>
        </pc:spChg>
      </pc:sldChg>
      <pc:sldChg chg="modSp mod">
        <pc:chgData name="Berg, Jan van den" userId="31d60bac-54bb-4e56-9517-5c1b6ae54aff" providerId="ADAL" clId="{22B83490-E335-4C95-84CA-76C414FB29E6}" dt="2022-01-19T13:15:17.161" v="438" actId="20577"/>
        <pc:sldMkLst>
          <pc:docMk/>
          <pc:sldMk cId="2850438005" sldId="270"/>
        </pc:sldMkLst>
        <pc:spChg chg="mod">
          <ac:chgData name="Berg, Jan van den" userId="31d60bac-54bb-4e56-9517-5c1b6ae54aff" providerId="ADAL" clId="{22B83490-E335-4C95-84CA-76C414FB29E6}" dt="2022-01-19T13:15:17.161" v="438" actId="20577"/>
          <ac:spMkLst>
            <pc:docMk/>
            <pc:sldMk cId="2850438005" sldId="270"/>
            <ac:spMk id="3" creationId="{9F2F6F70-BDA6-43C5-8DFD-68FA02B53DAD}"/>
          </ac:spMkLst>
        </pc:spChg>
      </pc:sldChg>
      <pc:sldChg chg="ord">
        <pc:chgData name="Berg, Jan van den" userId="31d60bac-54bb-4e56-9517-5c1b6ae54aff" providerId="ADAL" clId="{22B83490-E335-4C95-84CA-76C414FB29E6}" dt="2022-01-19T13:16:13.890" v="442"/>
        <pc:sldMkLst>
          <pc:docMk/>
          <pc:sldMk cId="1273076253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A5A5F-9055-4940-97B7-E6D5605054E9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10593-F150-4E3B-BAF5-0D660FD196E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051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10593-F150-4E3B-BAF5-0D660FD196EC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900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767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1814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363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879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61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6957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4630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492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3063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296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640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2A2F-75B5-44F6-9EB2-F578427BF862}" type="datetimeFigureOut">
              <a:rPr lang="en-NL" smtClean="0"/>
              <a:t>19/01/2022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4E24-67B3-472A-9222-9C954C1BB0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8972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cathlon.nl/p/wandelzonnebril-voor-volwassenen-mh570-zwart-blauw-categorie-4/_/R-p-X864165?mc=864165&amp;c=ZWART" TargetMode="External"/><Relationship Id="rId2" Type="http://schemas.openxmlformats.org/officeDocument/2006/relationships/hyperlink" Target="https://www.decathlon.nl/p/broek-voor-bergwandelen-trek-900/_/R-p-108842?mc=8501897&amp;c=GROEN_KAK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804016466591467" TargetMode="External"/><Relationship Id="rId2" Type="http://schemas.openxmlformats.org/officeDocument/2006/relationships/hyperlink" Target="https://www.facebook.com/groups/120227867992277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zp.nsac1@gmail.com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mountain, snow, outdoor, sky&#10;&#10;Description automatically generated">
            <a:extLst>
              <a:ext uri="{FF2B5EF4-FFF2-40B4-BE49-F238E27FC236}">
                <a16:creationId xmlns:a16="http://schemas.microsoft.com/office/drawing/2014/main" id="{7B151A13-E376-4077-B458-89231A9DF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57F6F-A367-4917-B59E-60818E5F6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90" y="2775809"/>
            <a:ext cx="4765823" cy="1583297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latin typeface="AvenirNext LT Pro Light" panose="020B0403020202020204" pitchFamily="34" charset="0"/>
              </a:rPr>
              <a:t>NSAC Summer Program 2022</a:t>
            </a:r>
            <a:endParaRPr lang="en-NL" sz="4800" dirty="0">
              <a:latin typeface="AvenirNext LT Pro Light" panose="020B0403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5E167E-84F9-4869-8A6E-AC96E327D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9" y="5578180"/>
            <a:ext cx="1837944" cy="64008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DB8A504-E6E8-485F-8212-04C8DEEBD6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4" b="30412"/>
          <a:stretch/>
        </p:blipFill>
        <p:spPr>
          <a:xfrm>
            <a:off x="437023" y="121870"/>
            <a:ext cx="1407367" cy="496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E63A7-60A6-4665-BF90-8D265D47471F}"/>
              </a:ext>
            </a:extLst>
          </p:cNvPr>
          <p:cNvSpPr txBox="1"/>
          <p:nvPr/>
        </p:nvSpPr>
        <p:spPr>
          <a:xfrm>
            <a:off x="437023" y="6325878"/>
            <a:ext cx="232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By: Jan van den Berg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8287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FC3FB-B612-488F-BC8B-426FB027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5055"/>
          </a:xfrm>
        </p:spPr>
        <p:txBody>
          <a:bodyPr/>
          <a:lstStyle/>
          <a:p>
            <a:r>
              <a:rPr lang="en-US" dirty="0"/>
              <a:t>Equipment (C1)			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CD04F-249C-4EE9-A6B4-1A2986C8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/>
              <a:t>Climbing material</a:t>
            </a:r>
          </a:p>
          <a:p>
            <a:pPr lvl="1"/>
            <a:r>
              <a:rPr lang="en-US" sz="1200" dirty="0"/>
              <a:t>CD or D shoes (make sure they fit well! Go preferably to </a:t>
            </a:r>
            <a:r>
              <a:rPr lang="en-US" sz="1200" dirty="0" err="1"/>
              <a:t>Zwerfkei</a:t>
            </a:r>
            <a:r>
              <a:rPr lang="en-US" sz="1200" dirty="0"/>
              <a:t>)</a:t>
            </a:r>
          </a:p>
          <a:p>
            <a:pPr lvl="1"/>
            <a:r>
              <a:rPr lang="en-US" sz="1200" dirty="0"/>
              <a:t>Ice axe (can be borrowed from Ibex)</a:t>
            </a:r>
          </a:p>
          <a:p>
            <a:pPr lvl="1"/>
            <a:r>
              <a:rPr lang="en-US" sz="1200" dirty="0"/>
              <a:t>Crampons (can be borrowed from Ibex, make sure they fit your boots!)</a:t>
            </a:r>
          </a:p>
          <a:p>
            <a:pPr lvl="1"/>
            <a:r>
              <a:rPr lang="en-US" sz="1200" dirty="0"/>
              <a:t>1 Ice screw (can be borrowed from Ibex, at least 19cm)</a:t>
            </a:r>
          </a:p>
          <a:p>
            <a:pPr lvl="1"/>
            <a:r>
              <a:rPr lang="en-US" sz="1200" dirty="0"/>
              <a:t>Basic climbing stuff (</a:t>
            </a:r>
            <a:r>
              <a:rPr lang="en-US" sz="1200" dirty="0" err="1"/>
              <a:t>harnass</a:t>
            </a:r>
            <a:r>
              <a:rPr lang="en-US" sz="1200" dirty="0"/>
              <a:t>, </a:t>
            </a:r>
            <a:r>
              <a:rPr lang="en-US" sz="1200" dirty="0" err="1"/>
              <a:t>Atc</a:t>
            </a:r>
            <a:r>
              <a:rPr lang="en-US" sz="1200" dirty="0"/>
              <a:t>, helmet, carabiners, </a:t>
            </a:r>
            <a:r>
              <a:rPr lang="en-US" sz="1200" dirty="0" err="1"/>
              <a:t>prusikrope</a:t>
            </a:r>
            <a:r>
              <a:rPr lang="en-US" sz="1200" dirty="0"/>
              <a:t>, slings)</a:t>
            </a:r>
          </a:p>
          <a:p>
            <a:r>
              <a:rPr lang="en-US" sz="1600" dirty="0"/>
              <a:t>Common material</a:t>
            </a:r>
          </a:p>
          <a:p>
            <a:pPr lvl="1"/>
            <a:r>
              <a:rPr lang="en-US" sz="1200" dirty="0"/>
              <a:t>1 set of nuts + </a:t>
            </a:r>
            <a:r>
              <a:rPr lang="en-US" sz="1200" dirty="0" err="1"/>
              <a:t>frutter</a:t>
            </a:r>
            <a:endParaRPr lang="en-US" sz="1200" dirty="0"/>
          </a:p>
          <a:p>
            <a:pPr lvl="1"/>
            <a:r>
              <a:rPr lang="en-US" sz="1200" dirty="0"/>
              <a:t>4 </a:t>
            </a:r>
            <a:r>
              <a:rPr lang="en-US" sz="1200" dirty="0" err="1"/>
              <a:t>Bivibags</a:t>
            </a:r>
            <a:r>
              <a:rPr lang="en-US" sz="1200" dirty="0"/>
              <a:t> (2 persons)</a:t>
            </a:r>
          </a:p>
          <a:p>
            <a:pPr lvl="1"/>
            <a:r>
              <a:rPr lang="en-US" sz="1200" dirty="0"/>
              <a:t>3 Single ropes, 50m </a:t>
            </a:r>
          </a:p>
          <a:p>
            <a:r>
              <a:rPr lang="en-US" sz="1600" dirty="0"/>
              <a:t>Clothing</a:t>
            </a:r>
          </a:p>
          <a:p>
            <a:pPr lvl="1"/>
            <a:r>
              <a:rPr lang="en-US" sz="1200" dirty="0"/>
              <a:t>Windtight hiking pants (I’ve been using this one from decathlon for 5 years already</a:t>
            </a:r>
            <a:r>
              <a:rPr lang="en-US" sz="1600" dirty="0"/>
              <a:t> </a:t>
            </a:r>
            <a:r>
              <a:rPr lang="en-US" sz="800" dirty="0">
                <a:hlinkClick r:id="rId2"/>
              </a:rPr>
              <a:t>https://www.decathlon.nl/p/broek-voor-bergwandelen-trek-900/_/R-p-108842?mc=8501897&amp;c=GROEN_KAKI</a:t>
            </a:r>
            <a:r>
              <a:rPr lang="en-US" sz="800" dirty="0"/>
              <a:t>  </a:t>
            </a:r>
          </a:p>
          <a:p>
            <a:pPr lvl="1"/>
            <a:r>
              <a:rPr lang="en-US" sz="1200" dirty="0"/>
              <a:t>Fleece, (woolen) </a:t>
            </a:r>
            <a:r>
              <a:rPr lang="en-US" sz="1200" dirty="0" err="1"/>
              <a:t>thermoshirt</a:t>
            </a:r>
            <a:r>
              <a:rPr lang="en-US" sz="1200" dirty="0"/>
              <a:t>, </a:t>
            </a:r>
            <a:r>
              <a:rPr lang="en-US" sz="1200" dirty="0" err="1"/>
              <a:t>rainpants</a:t>
            </a:r>
            <a:r>
              <a:rPr lang="en-US" sz="1200" dirty="0"/>
              <a:t> (make sure you can put this on without undoing your shoes!!), Woolen/synthetics hiking socks, gaiters, gloves etc.</a:t>
            </a:r>
          </a:p>
          <a:p>
            <a:pPr lvl="1"/>
            <a:r>
              <a:rPr lang="en-US" sz="1200" b="1" dirty="0"/>
              <a:t>Cat 4</a:t>
            </a:r>
            <a:r>
              <a:rPr lang="en-US" sz="1200" dirty="0"/>
              <a:t> glasses (This one is the best value for money </a:t>
            </a:r>
            <a:r>
              <a:rPr lang="en-US" sz="700" dirty="0">
                <a:hlinkClick r:id="rId3"/>
              </a:rPr>
              <a:t>https://www.decathlon.nl/p/wandelzonnebril-voor-volwassenen-mh570-zwart-blauw-categorie-4/_/R-p-X864165?mc=864165&amp;c=ZWART</a:t>
            </a:r>
            <a:r>
              <a:rPr lang="en-US" sz="700" dirty="0"/>
              <a:t> </a:t>
            </a:r>
            <a:r>
              <a:rPr lang="en-US" sz="1600" dirty="0"/>
              <a:t>)</a:t>
            </a:r>
          </a:p>
          <a:p>
            <a:pPr lvl="1"/>
            <a:r>
              <a:rPr lang="en-US" sz="1200" dirty="0"/>
              <a:t>Rainproof jacket</a:t>
            </a:r>
          </a:p>
          <a:p>
            <a:r>
              <a:rPr lang="en-US" sz="1600" dirty="0"/>
              <a:t>Other</a:t>
            </a:r>
          </a:p>
          <a:p>
            <a:pPr lvl="1"/>
            <a:r>
              <a:rPr lang="en-US" sz="1200" dirty="0"/>
              <a:t>First aid kit, 40-50 liter backpack, Emergency blanket, headlight</a:t>
            </a:r>
          </a:p>
          <a:p>
            <a:pPr lvl="1"/>
            <a:r>
              <a:rPr lang="en-US" sz="1200" dirty="0"/>
              <a:t>“</a:t>
            </a:r>
            <a:r>
              <a:rPr lang="en-US" sz="1200" dirty="0" err="1"/>
              <a:t>lakenzak</a:t>
            </a:r>
            <a:r>
              <a:rPr lang="en-US" sz="1200" dirty="0"/>
              <a:t>”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AC35A0-B675-4239-B55E-BB116576F0D7}"/>
              </a:ext>
            </a:extLst>
          </p:cNvPr>
          <p:cNvSpPr/>
          <p:nvPr/>
        </p:nvSpPr>
        <p:spPr>
          <a:xfrm rot="829585">
            <a:off x="7384142" y="1601458"/>
            <a:ext cx="2351314" cy="755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nsac.alpenclub.nl for the full list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3DC28-E3E7-4E32-AD9C-8EFD9ABFE12E}"/>
              </a:ext>
            </a:extLst>
          </p:cNvPr>
          <p:cNvSpPr/>
          <p:nvPr/>
        </p:nvSpPr>
        <p:spPr>
          <a:xfrm rot="211678">
            <a:off x="5410458" y="3710332"/>
            <a:ext cx="3834881" cy="12958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it is expensive, but it’s the cheapest and safest way to learn proper alpinism!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146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C5E6-FAC0-4F15-801F-BDFA8D3CD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C2 and C3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D79ED-7A37-4BF8-87FC-2AFA0C22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783" y="1956272"/>
            <a:ext cx="2099166" cy="409004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22C8E-5FA2-4C85-BF43-C67971381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Advanced courses</a:t>
            </a:r>
          </a:p>
          <a:p>
            <a:r>
              <a:rPr lang="en-US" dirty="0"/>
              <a:t>Climb independently with supervision of guide</a:t>
            </a:r>
          </a:p>
          <a:p>
            <a:endParaRPr lang="en-US" dirty="0"/>
          </a:p>
          <a:p>
            <a:r>
              <a:rPr lang="en-US" dirty="0"/>
              <a:t>Wellness:</a:t>
            </a:r>
          </a:p>
          <a:p>
            <a:pPr lvl="1"/>
            <a:r>
              <a:rPr lang="en-US" dirty="0"/>
              <a:t>1 week course + 1 week independent mountaineering</a:t>
            </a:r>
          </a:p>
          <a:p>
            <a:pPr lvl="1"/>
            <a:r>
              <a:rPr lang="en-US" dirty="0"/>
              <a:t>Higher entry requirements (5b lead outdoor and OV-MP certificate)</a:t>
            </a:r>
          </a:p>
          <a:p>
            <a:pPr lvl="1"/>
            <a:r>
              <a:rPr lang="en-US" dirty="0"/>
              <a:t>No selection day but a selection weekend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 nsac.alpenclub.nl for all the information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97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D8A9-BD3D-4846-9304-F1ACF087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additional tips and tricks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F6F70-BDA6-43C5-8DFD-68FA02B53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Be acclimatized! </a:t>
            </a:r>
          </a:p>
          <a:p>
            <a:pPr lvl="1"/>
            <a:r>
              <a:rPr lang="en-US" sz="1400" dirty="0"/>
              <a:t>Arrive preferably a week before the start (Visit the NSAC camping!)</a:t>
            </a:r>
          </a:p>
          <a:p>
            <a:r>
              <a:rPr lang="en-US" sz="1800" dirty="0"/>
              <a:t>Train in your mountaineering shoes beforehand</a:t>
            </a:r>
          </a:p>
          <a:p>
            <a:r>
              <a:rPr lang="en-US" sz="1800" dirty="0"/>
              <a:t>Be NKBV insured!</a:t>
            </a:r>
          </a:p>
          <a:p>
            <a:r>
              <a:rPr lang="en-US" sz="1800" dirty="0"/>
              <a:t>Apply before </a:t>
            </a:r>
            <a:r>
              <a:rPr lang="en-US" sz="1800" b="1" dirty="0"/>
              <a:t>March 7</a:t>
            </a:r>
            <a:r>
              <a:rPr lang="en-US" sz="1800" b="1" baseline="30000" dirty="0"/>
              <a:t>th</a:t>
            </a:r>
            <a:r>
              <a:rPr lang="en-US" sz="1800" b="1" dirty="0"/>
              <a:t>! AND pay your application fee (100 </a:t>
            </a:r>
            <a:r>
              <a:rPr lang="en-US" sz="1800" b="1" dirty="0" err="1"/>
              <a:t>eu</a:t>
            </a:r>
            <a:r>
              <a:rPr lang="en-US" sz="1800" b="1" dirty="0"/>
              <a:t>)</a:t>
            </a:r>
          </a:p>
          <a:p>
            <a:r>
              <a:rPr lang="en-US" sz="1800" dirty="0"/>
              <a:t>Join these Facebook groups: </a:t>
            </a:r>
          </a:p>
          <a:p>
            <a:pPr lvl="1"/>
            <a:r>
              <a:rPr lang="en-US" sz="1400" dirty="0"/>
              <a:t>NSAC: </a:t>
            </a:r>
            <a:r>
              <a:rPr lang="en-US" sz="1400" dirty="0">
                <a:hlinkClick r:id="rId2"/>
              </a:rPr>
              <a:t>https://www.facebook.com/groups/120227867992277</a:t>
            </a:r>
            <a:endParaRPr lang="en-US" sz="1400" dirty="0"/>
          </a:p>
          <a:p>
            <a:pPr lvl="1"/>
            <a:r>
              <a:rPr lang="en-US" sz="1400" dirty="0"/>
              <a:t>Dutch Climbing Community: </a:t>
            </a:r>
            <a:r>
              <a:rPr lang="en-US" sz="1400" dirty="0">
                <a:hlinkClick r:id="rId3"/>
              </a:rPr>
              <a:t>https://www.facebook.com/groups/1804016466591467</a:t>
            </a:r>
            <a:r>
              <a:rPr lang="en-US" sz="1400" dirty="0"/>
              <a:t> </a:t>
            </a:r>
          </a:p>
          <a:p>
            <a:pPr lvl="1"/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043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A239-CC64-4863-8A98-2CBF5032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Hike to Fly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9D9A4-7DF6-42F6-82F1-E2DE5AD6E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Introduction to paragliding</a:t>
            </a:r>
            <a:endParaRPr lang="en-NL" dirty="0"/>
          </a:p>
        </p:txBody>
      </p:sp>
      <p:pic>
        <p:nvPicPr>
          <p:cNvPr id="5" name="Picture 4" descr="A picture containing water, sky, mountain, outdoor&#10;&#10;Description automatically generated">
            <a:extLst>
              <a:ext uri="{FF2B5EF4-FFF2-40B4-BE49-F238E27FC236}">
                <a16:creationId xmlns:a16="http://schemas.microsoft.com/office/drawing/2014/main" id="{C36551CC-8E55-4232-830D-4F661F14A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08552"/>
            <a:ext cx="4377612" cy="2929808"/>
          </a:xfrm>
          <a:prstGeom prst="rect">
            <a:avLst/>
          </a:prstGeom>
        </p:spPr>
      </p:pic>
      <p:pic>
        <p:nvPicPr>
          <p:cNvPr id="7" name="Picture 6" descr="A group of people parachuting&#10;&#10;Description automatically generated with medium confidence">
            <a:extLst>
              <a:ext uri="{FF2B5EF4-FFF2-40B4-BE49-F238E27FC236}">
                <a16:creationId xmlns:a16="http://schemas.microsoft.com/office/drawing/2014/main" id="{9BF9C9E0-95B4-4CF2-98B9-FAFB7E5E8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80" y="3108552"/>
            <a:ext cx="4390720" cy="29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8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outdoor, rock, nature, ravine&#10;&#10;Description automatically generated">
            <a:extLst>
              <a:ext uri="{FF2B5EF4-FFF2-40B4-BE49-F238E27FC236}">
                <a16:creationId xmlns:a16="http://schemas.microsoft.com/office/drawing/2014/main" id="{0509360B-7077-4029-A273-32C30E2DF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r="36860" b="-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0" name="Picture 9" descr="A picture containing water, nature, outdoor, rock&#10;&#10;Description automatically generated">
            <a:extLst>
              <a:ext uri="{FF2B5EF4-FFF2-40B4-BE49-F238E27FC236}">
                <a16:creationId xmlns:a16="http://schemas.microsoft.com/office/drawing/2014/main" id="{9A9ABD82-05D2-43AE-B247-4268A3576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529B0-3130-41B5-B31F-6A05EB0D4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35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04C04-6C65-4ED3-AD58-2948E51C6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Canyoning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2A319-6378-4944-A0F0-F6E815F61696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Introduction to Canyoning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433770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CDE6-84C9-4242-A0E7-07BD86D8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NSAC summer camping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F040-3495-4DA8-BBDA-D0F1468D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2553"/>
            <a:ext cx="8626312" cy="2798362"/>
          </a:xfrm>
        </p:spPr>
        <p:txBody>
          <a:bodyPr/>
          <a:lstStyle/>
          <a:p>
            <a:r>
              <a:rPr lang="en-US" dirty="0"/>
              <a:t>Gathering point for Dutch student climbers in the Alps </a:t>
            </a:r>
          </a:p>
          <a:p>
            <a:r>
              <a:rPr lang="en-US" dirty="0"/>
              <a:t>Good place to stay to acclimatize and socialize!</a:t>
            </a:r>
          </a:p>
          <a:p>
            <a:r>
              <a:rPr lang="en-US" b="1" u="sng" dirty="0"/>
              <a:t>No equipment and instructors!! </a:t>
            </a:r>
          </a:p>
          <a:p>
            <a:r>
              <a:rPr lang="en-US" dirty="0"/>
              <a:t>Location and dates are not known yet</a:t>
            </a:r>
          </a:p>
        </p:txBody>
      </p:sp>
      <p:pic>
        <p:nvPicPr>
          <p:cNvPr id="5" name="Picture 4" descr="A group of people sitting on the ground outside&#10;&#10;Description automatically generated with low confidence">
            <a:extLst>
              <a:ext uri="{FF2B5EF4-FFF2-40B4-BE49-F238E27FC236}">
                <a16:creationId xmlns:a16="http://schemas.microsoft.com/office/drawing/2014/main" id="{D7B1CFAE-AC78-4734-995C-C9E6BCB3D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91" y="3638222"/>
            <a:ext cx="4829666" cy="3219778"/>
          </a:xfrm>
          <a:prstGeom prst="rect">
            <a:avLst/>
          </a:prstGeom>
        </p:spPr>
      </p:pic>
      <p:pic>
        <p:nvPicPr>
          <p:cNvPr id="6" name="Picture 5" descr="A picture containing person, nature, night sky&#10;&#10;Description automatically generated">
            <a:extLst>
              <a:ext uri="{FF2B5EF4-FFF2-40B4-BE49-F238E27FC236}">
                <a16:creationId xmlns:a16="http://schemas.microsoft.com/office/drawing/2014/main" id="{EE2DE1D8-1303-45C6-8ABC-6A1A05D3C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8657" y="2393302"/>
            <a:ext cx="2976465" cy="44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3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0C127-6DF4-47C1-B87B-D1D63A82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Questions	</a:t>
            </a:r>
            <a:endParaRPr lang="en-NL" sz="5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C2D67-51E2-443D-8831-2E7D3BA9E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784"/>
          <a:stretch/>
        </p:blipFill>
        <p:spPr>
          <a:xfrm>
            <a:off x="-447868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89777-CE9E-401B-8D82-730DDD2F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>
                <a:hlinkClick r:id="rId3"/>
              </a:rPr>
              <a:t>zp.nsac1@gmail.com</a:t>
            </a:r>
            <a:r>
              <a:rPr lang="en-US" sz="2200" dirty="0"/>
              <a:t> </a:t>
            </a:r>
          </a:p>
          <a:p>
            <a:r>
              <a:rPr lang="en-US" sz="2200" dirty="0"/>
              <a:t>nsac.alpenclub.nl</a:t>
            </a:r>
          </a:p>
          <a:p>
            <a:r>
              <a:rPr lang="en-US" sz="2200" dirty="0"/>
              <a:t>Or ask me! </a:t>
            </a:r>
          </a:p>
          <a:p>
            <a:endParaRPr lang="en-NL" sz="2200" dirty="0"/>
          </a:p>
        </p:txBody>
      </p:sp>
    </p:spTree>
    <p:extLst>
      <p:ext uri="{BB962C8B-B14F-4D97-AF65-F5344CB8AC3E}">
        <p14:creationId xmlns:p14="http://schemas.microsoft.com/office/powerpoint/2010/main" val="302016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76B08-39AC-4F0E-BF42-A3061017C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805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54331-E303-49C0-8FE1-2206E8D58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icture containing water, outdoor, yellow, raft&#10;&#10;Description automatically generated">
            <a:extLst>
              <a:ext uri="{FF2B5EF4-FFF2-40B4-BE49-F238E27FC236}">
                <a16:creationId xmlns:a16="http://schemas.microsoft.com/office/drawing/2014/main" id="{0587F218-3BA6-460C-8DD0-CF3B3411E5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>
          <a:xfrm>
            <a:off x="3200995" y="345642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5DF3D-F760-4CEC-857B-2C493B3D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Intro</a:t>
            </a:r>
            <a:endParaRPr lang="en-NL" sz="2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28848-E1F5-4876-8D56-16DDF7FD4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52" y="2249424"/>
            <a:ext cx="3237740" cy="3922776"/>
          </a:xfrm>
        </p:spPr>
        <p:txBody>
          <a:bodyPr>
            <a:normAutofit/>
          </a:bodyPr>
          <a:lstStyle/>
          <a:p>
            <a:r>
              <a:rPr lang="en-US" sz="2400" dirty="0"/>
              <a:t>NSAC ZP commission</a:t>
            </a:r>
          </a:p>
          <a:p>
            <a:pPr lvl="1"/>
            <a:r>
              <a:rPr lang="en-US" dirty="0"/>
              <a:t>Alpinist courses</a:t>
            </a:r>
          </a:p>
          <a:p>
            <a:pPr lvl="1"/>
            <a:r>
              <a:rPr lang="en-US" dirty="0"/>
              <a:t>Canyoning</a:t>
            </a:r>
          </a:p>
          <a:p>
            <a:pPr lvl="1"/>
            <a:r>
              <a:rPr lang="en-US" dirty="0"/>
              <a:t>Hike to fly 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74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68D4C-9192-491C-A39B-5FD8D60E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endParaRPr lang="en-NL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9AEE6F-4FD6-4207-9909-2BFB2DA88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717010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4E8FE-CB72-4F0A-B109-8DAE0FB68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 courses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F056F-8E4F-493E-AE0F-310AB8C14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 week alpinist courses, from C1 to C3</a:t>
            </a:r>
          </a:p>
          <a:p>
            <a:r>
              <a:rPr lang="en-US"/>
              <a:t>With NKBV instructors or UIAGM guides</a:t>
            </a:r>
          </a:p>
          <a:p>
            <a:r>
              <a:rPr lang="en-US"/>
              <a:t>Gateway to alpinism!</a:t>
            </a:r>
          </a:p>
          <a:p>
            <a:r>
              <a:rPr lang="en-US"/>
              <a:t>“Wellness” course </a:t>
            </a:r>
          </a:p>
          <a:p>
            <a:endParaRPr lang="en-NL" dirty="0"/>
          </a:p>
        </p:txBody>
      </p:sp>
      <p:pic>
        <p:nvPicPr>
          <p:cNvPr id="5" name="Picture 4" descr="A person standing on a snowy mountain&#10;&#10;Description automatically generated with low confidence">
            <a:extLst>
              <a:ext uri="{FF2B5EF4-FFF2-40B4-BE49-F238E27FC236}">
                <a16:creationId xmlns:a16="http://schemas.microsoft.com/office/drawing/2014/main" id="{A3CC2CB4-3AF5-4C91-8B02-51FEAC5AF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31" y="3314405"/>
            <a:ext cx="5324669" cy="354359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AF5C51E-0B91-44E6-ABFD-E319298EE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" y="3802489"/>
            <a:ext cx="5555474" cy="30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7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A63E9-EA7F-4117-9003-B47867E6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would you need an alpinist course?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F25004-6F23-4636-A509-AB8141E1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r="3" b="3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233804-C613-465A-A31C-6331D7C48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4" r="26682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CDDDFDA-3A15-45D5-8F7B-4FC8515E8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4" b="3460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DF5EE0-111F-46DC-88CE-06B977904E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2" r="-2" b="27226"/>
          <a:stretch/>
        </p:blipFill>
        <p:spPr>
          <a:xfrm>
            <a:off x="311065" y="2418848"/>
            <a:ext cx="3794760" cy="2013804"/>
          </a:xfrm>
          <a:prstGeom prst="rect">
            <a:avLst/>
          </a:prstGeom>
        </p:spPr>
      </p:pic>
      <p:pic>
        <p:nvPicPr>
          <p:cNvPr id="9" name="Content Placeholder 8" descr="A picture containing outdoor, snow, nature, mountain&#10;&#10;Description automatically generated">
            <a:extLst>
              <a:ext uri="{FF2B5EF4-FFF2-40B4-BE49-F238E27FC236}">
                <a16:creationId xmlns:a16="http://schemas.microsoft.com/office/drawing/2014/main" id="{C1D0CF72-7933-4B5F-9B9B-5C50351EA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" b="2473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5" name="Picture 14" descr="A picture containing outdoor, mountain, rock, nature&#10;&#10;Description automatically generated">
            <a:extLst>
              <a:ext uri="{FF2B5EF4-FFF2-40B4-BE49-F238E27FC236}">
                <a16:creationId xmlns:a16="http://schemas.microsoft.com/office/drawing/2014/main" id="{4DF8A619-D917-4BBA-BB71-1569B09A7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 r="1" b="1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3A0AECC7-BCBD-457A-BF85-E5704ECD6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2" y="1604962"/>
            <a:ext cx="62007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2CBE-2AF0-47B3-8474-733BD11D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for 2022</a:t>
            </a:r>
            <a:endParaRPr lang="en-NL" dirty="0"/>
          </a:p>
        </p:txBody>
      </p:sp>
      <p:pic>
        <p:nvPicPr>
          <p:cNvPr id="4" name="Picture 3" descr="A picture containing building, outdoor, sky, grass&#10;&#10;Description automatically generated">
            <a:extLst>
              <a:ext uri="{FF2B5EF4-FFF2-40B4-BE49-F238E27FC236}">
                <a16:creationId xmlns:a16="http://schemas.microsoft.com/office/drawing/2014/main" id="{ADD23BE0-38BC-4C89-B1CA-1825028A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69865"/>
            <a:ext cx="4640286" cy="3088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F1C33-E3F9-497E-B16F-C57541C4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293" y="903241"/>
            <a:ext cx="5523921" cy="55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5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6EF8-FAB8-4A00-A037-5321DA33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90AA6A6-87A2-46D7-B264-1A9769780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98" y="1690688"/>
            <a:ext cx="6552603" cy="4351338"/>
          </a:xfr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0EFD01F8-2005-4B9B-8F1D-681C56F6BCB4}"/>
              </a:ext>
            </a:extLst>
          </p:cNvPr>
          <p:cNvSpPr/>
          <p:nvPr/>
        </p:nvSpPr>
        <p:spPr>
          <a:xfrm>
            <a:off x="4244977" y="2441873"/>
            <a:ext cx="3702043" cy="3120028"/>
          </a:xfrm>
          <a:prstGeom prst="mathMultiply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69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A3FF-9508-4ACE-90CF-ABA86690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9BA15-6777-4D75-8982-C6D87853D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20200" cy="32131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Goals</a:t>
            </a:r>
          </a:p>
          <a:p>
            <a:pPr lvl="1"/>
            <a:r>
              <a:rPr lang="en-US" sz="2000" dirty="0"/>
              <a:t>Introduction to alpinism</a:t>
            </a:r>
          </a:p>
          <a:p>
            <a:pPr lvl="1"/>
            <a:r>
              <a:rPr lang="en-US" sz="2000" b="1" dirty="0"/>
              <a:t>Moving in basic rock, snow and glaciated terrain</a:t>
            </a:r>
          </a:p>
          <a:p>
            <a:pPr lvl="1"/>
            <a:r>
              <a:rPr lang="en-US" sz="2000" dirty="0"/>
              <a:t>Belaying in different types of terrain</a:t>
            </a:r>
          </a:p>
          <a:p>
            <a:pPr lvl="1"/>
            <a:r>
              <a:rPr lang="en-US" sz="2000" dirty="0"/>
              <a:t>Planning tours</a:t>
            </a:r>
          </a:p>
          <a:p>
            <a:pPr lvl="1"/>
            <a:r>
              <a:rPr lang="en-US" sz="2000" dirty="0"/>
              <a:t>Recognizing and avoiding hazards (weather, rockfall, crevasses, group dynamics)</a:t>
            </a:r>
          </a:p>
          <a:p>
            <a:pPr lvl="1"/>
            <a:r>
              <a:rPr lang="en-US" sz="2000" dirty="0"/>
              <a:t>Glacier rescuing</a:t>
            </a:r>
          </a:p>
          <a:p>
            <a:pPr lvl="1"/>
            <a:r>
              <a:rPr lang="en-US" sz="2000" dirty="0"/>
              <a:t>Do </a:t>
            </a:r>
            <a:r>
              <a:rPr lang="en-US" sz="2000" b="1" dirty="0"/>
              <a:t>F </a:t>
            </a:r>
            <a:r>
              <a:rPr lang="en-US" sz="2000" dirty="0"/>
              <a:t>tours independently </a:t>
            </a:r>
          </a:p>
          <a:p>
            <a:pPr lvl="1"/>
            <a:r>
              <a:rPr lang="en-US" sz="2000" b="1" dirty="0"/>
              <a:t>Have Fun!</a:t>
            </a:r>
          </a:p>
          <a:p>
            <a:pPr lvl="1"/>
            <a:r>
              <a:rPr lang="en-US" sz="2000" dirty="0"/>
              <a:t>+- 730 euro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C103F-4191-4642-96FD-A9539C036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1383978"/>
            <a:ext cx="2099166" cy="40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34A4-9109-439D-915C-D3FA43FC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47328-7FFD-438A-B89E-99EACFF3E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 should:</a:t>
            </a:r>
          </a:p>
          <a:p>
            <a:pPr lvl="1"/>
            <a:r>
              <a:rPr lang="en-US" sz="2000" dirty="0"/>
              <a:t>Be a SAC member</a:t>
            </a:r>
          </a:p>
          <a:p>
            <a:pPr lvl="1"/>
            <a:r>
              <a:rPr lang="en-US" sz="2000" dirty="0"/>
              <a:t>Be a student or younger than 25 year</a:t>
            </a:r>
          </a:p>
          <a:p>
            <a:pPr lvl="1"/>
            <a:r>
              <a:rPr lang="en-US" sz="2000" dirty="0"/>
              <a:t>Attend the </a:t>
            </a:r>
            <a:r>
              <a:rPr lang="en-US" sz="2000" b="1" dirty="0"/>
              <a:t>selection day (2</a:t>
            </a:r>
            <a:r>
              <a:rPr lang="en-US" sz="2000" b="1" baseline="30000" dirty="0"/>
              <a:t>nd</a:t>
            </a:r>
            <a:r>
              <a:rPr lang="en-US" sz="2000" b="1" dirty="0"/>
              <a:t> of April in Amsterdam!)</a:t>
            </a:r>
          </a:p>
          <a:p>
            <a:pPr lvl="1"/>
            <a:r>
              <a:rPr lang="en-US" sz="2000" dirty="0"/>
              <a:t>Be able to run 7.5 kilometers in 45 minutes</a:t>
            </a:r>
          </a:p>
          <a:p>
            <a:pPr lvl="1"/>
            <a:r>
              <a:rPr lang="en-US" sz="2000" dirty="0"/>
              <a:t>Be able to </a:t>
            </a:r>
            <a:r>
              <a:rPr lang="en-US" sz="2000" dirty="0" err="1"/>
              <a:t>toprope</a:t>
            </a:r>
            <a:r>
              <a:rPr lang="en-US" sz="2000" dirty="0"/>
              <a:t> at least grade 4</a:t>
            </a:r>
          </a:p>
          <a:p>
            <a:pPr lvl="1"/>
            <a:r>
              <a:rPr lang="en-US" sz="2000" dirty="0"/>
              <a:t>Be able to execute basic rope skills (rappelling, belaying with HMS)</a:t>
            </a:r>
          </a:p>
          <a:p>
            <a:pPr lvl="1"/>
            <a:r>
              <a:rPr lang="en-US" sz="2000" dirty="0"/>
              <a:t>Be able to do a </a:t>
            </a:r>
            <a:r>
              <a:rPr lang="en-US" sz="2000" i="1" dirty="0" err="1"/>
              <a:t>seilrolle</a:t>
            </a:r>
            <a:r>
              <a:rPr lang="en-US" sz="2000" dirty="0"/>
              <a:t> and </a:t>
            </a:r>
            <a:r>
              <a:rPr lang="en-US" sz="2000" i="1" dirty="0" err="1"/>
              <a:t>prusiking</a:t>
            </a:r>
            <a:endParaRPr lang="en-US" sz="2000" i="1" dirty="0"/>
          </a:p>
          <a:p>
            <a:pPr lvl="1"/>
            <a:r>
              <a:rPr lang="en-US" sz="2000" dirty="0"/>
              <a:t>Know some basic climbing knots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71654-C9CB-48DB-9CE1-26AF66AE0138}"/>
              </a:ext>
            </a:extLst>
          </p:cNvPr>
          <p:cNvSpPr/>
          <p:nvPr/>
        </p:nvSpPr>
        <p:spPr>
          <a:xfrm>
            <a:off x="7893120" y="1586204"/>
            <a:ext cx="2601798" cy="132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During the selection day running, rope skills and knots will be tested!</a:t>
            </a:r>
          </a:p>
        </p:txBody>
      </p:sp>
    </p:spTree>
    <p:extLst>
      <p:ext uri="{BB962C8B-B14F-4D97-AF65-F5344CB8AC3E}">
        <p14:creationId xmlns:p14="http://schemas.microsoft.com/office/powerpoint/2010/main" val="10069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631</Words>
  <Application>Microsoft Office PowerPoint</Application>
  <PresentationFormat>Widescreen</PresentationFormat>
  <Paragraphs>97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AvenirNext LT Pro Light</vt:lpstr>
      <vt:lpstr>Calibri</vt:lpstr>
      <vt:lpstr>Calibri Light</vt:lpstr>
      <vt:lpstr>Office Theme</vt:lpstr>
      <vt:lpstr>NSAC Summer Program 2022</vt:lpstr>
      <vt:lpstr>Intro</vt:lpstr>
      <vt:lpstr>PowerPoint Presentation</vt:lpstr>
      <vt:lpstr>What are C courses</vt:lpstr>
      <vt:lpstr>Why would you need an alpinist course?</vt:lpstr>
      <vt:lpstr>Courses for 2022</vt:lpstr>
      <vt:lpstr>PowerPoint Presentation</vt:lpstr>
      <vt:lpstr>C1</vt:lpstr>
      <vt:lpstr>C1</vt:lpstr>
      <vt:lpstr>Equipment (C1)   </vt:lpstr>
      <vt:lpstr>C2 and C3</vt:lpstr>
      <vt:lpstr>Some additional tips and tricks</vt:lpstr>
      <vt:lpstr>Hike to Fly</vt:lpstr>
      <vt:lpstr>Canyoning </vt:lpstr>
      <vt:lpstr>NSAC summer camping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NSAC Summer Program 2021</dc:title>
  <dc:creator>Berg, Jan van den</dc:creator>
  <cp:lastModifiedBy>Berg, Jan van den</cp:lastModifiedBy>
  <cp:revision>8</cp:revision>
  <dcterms:created xsi:type="dcterms:W3CDTF">2021-01-12T16:09:14Z</dcterms:created>
  <dcterms:modified xsi:type="dcterms:W3CDTF">2022-01-19T13:19:17Z</dcterms:modified>
</cp:coreProperties>
</file>